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37" r:id="rId2"/>
    <p:sldId id="338" r:id="rId3"/>
    <p:sldId id="378" r:id="rId4"/>
    <p:sldId id="454" r:id="rId5"/>
    <p:sldId id="455" r:id="rId6"/>
    <p:sldId id="424" r:id="rId7"/>
    <p:sldId id="372" r:id="rId8"/>
    <p:sldId id="431" r:id="rId9"/>
    <p:sldId id="430" r:id="rId10"/>
    <p:sldId id="432" r:id="rId11"/>
    <p:sldId id="458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62" r:id="rId20"/>
    <p:sldId id="459" r:id="rId21"/>
    <p:sldId id="463" r:id="rId22"/>
    <p:sldId id="433" r:id="rId23"/>
    <p:sldId id="434" r:id="rId24"/>
    <p:sldId id="436" r:id="rId25"/>
    <p:sldId id="435" r:id="rId26"/>
    <p:sldId id="426" r:id="rId27"/>
    <p:sldId id="437" r:id="rId28"/>
    <p:sldId id="460" r:id="rId29"/>
    <p:sldId id="445" r:id="rId30"/>
    <p:sldId id="446" r:id="rId31"/>
    <p:sldId id="447" r:id="rId32"/>
    <p:sldId id="448" r:id="rId33"/>
    <p:sldId id="429" r:id="rId34"/>
    <p:sldId id="464" r:id="rId35"/>
    <p:sldId id="393" r:id="rId36"/>
    <p:sldId id="367" r:id="rId37"/>
    <p:sldId id="419" r:id="rId38"/>
    <p:sldId id="377" r:id="rId39"/>
    <p:sldId id="461" r:id="rId40"/>
    <p:sldId id="395" r:id="rId41"/>
    <p:sldId id="456" r:id="rId42"/>
    <p:sldId id="397" r:id="rId43"/>
    <p:sldId id="398" r:id="rId44"/>
    <p:sldId id="450" r:id="rId45"/>
    <p:sldId id="451" r:id="rId46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9" autoAdjust="0"/>
    <p:restoredTop sz="92421" autoAdjust="0"/>
  </p:normalViewPr>
  <p:slideViewPr>
    <p:cSldViewPr snapToGrid="0">
      <p:cViewPr varScale="1">
        <p:scale>
          <a:sx n="102" d="100"/>
          <a:sy n="102" d="100"/>
        </p:scale>
        <p:origin x="-90" y="-25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11770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38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2000" baseline="0" dirty="0" smtClean="0"/>
              <a:t>- Konfigurationsbeispiel für Simulation </a:t>
            </a:r>
            <a:r>
              <a:rPr lang="de-DE" sz="2000" baseline="0" dirty="0" smtClean="0">
                <a:sym typeface="Wingdings" pitchFamily="2" charset="2"/>
              </a:rPr>
              <a:t> Übertragung auf physische Zelle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466769"/>
            <a:ext cx="1716087" cy="2246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 dirty="0"/>
              <a:t>Universität Oldenburg</a:t>
            </a:r>
          </a:p>
          <a:p>
            <a:pPr>
              <a:defRPr/>
            </a:pPr>
            <a:r>
              <a:rPr lang="de-DE" sz="1000" dirty="0"/>
              <a:t>Fakultät für Informatik, Wirtschafts- und Rechtswissenschaften</a:t>
            </a:r>
          </a:p>
          <a:p>
            <a:pPr>
              <a:defRPr/>
            </a:pPr>
            <a:r>
              <a:rPr lang="de-DE" sz="1000" dirty="0"/>
              <a:t>Abteilung Wirtschaftsinformatik</a:t>
            </a:r>
            <a:br>
              <a:rPr lang="de-DE" sz="1000" dirty="0"/>
            </a:br>
            <a:r>
              <a:rPr lang="de-DE" sz="1000" dirty="0" smtClean="0"/>
              <a:t>Systemanalyse</a:t>
            </a:r>
            <a:r>
              <a:rPr lang="de-DE" sz="1000" baseline="0" dirty="0" smtClean="0"/>
              <a:t> und -Optimierung</a:t>
            </a:r>
            <a:endParaRPr lang="de-DE" sz="1000" dirty="0"/>
          </a:p>
          <a:p>
            <a:pPr>
              <a:defRPr/>
            </a:pPr>
            <a:r>
              <a:rPr lang="de-DE" sz="1000" dirty="0" err="1"/>
              <a:t>Ammerländer</a:t>
            </a:r>
            <a:r>
              <a:rPr lang="de-DE" sz="1000" dirty="0"/>
              <a:t> Heerstr. 114-118</a:t>
            </a:r>
          </a:p>
          <a:p>
            <a:pPr>
              <a:defRPr/>
            </a:pPr>
            <a:r>
              <a:rPr lang="de-DE" sz="1000" dirty="0"/>
              <a:t>26129 Oldenburg</a:t>
            </a:r>
          </a:p>
          <a:p>
            <a:pPr>
              <a:defRPr/>
            </a:pPr>
            <a:r>
              <a:rPr lang="de-DE" sz="1000" dirty="0"/>
              <a:t>Tel. (0441) 798-44</a:t>
            </a:r>
            <a:r>
              <a:rPr lang="en-US" sz="1000" dirty="0"/>
              <a:t>8</a:t>
            </a:r>
            <a:r>
              <a:rPr lang="de-DE" sz="1000" dirty="0"/>
              <a:t>0</a:t>
            </a:r>
          </a:p>
          <a:p>
            <a:pPr>
              <a:defRPr/>
            </a:pPr>
            <a:r>
              <a:rPr lang="de-DE" sz="1000" dirty="0"/>
              <a:t>Fax (0441) 798-4472</a:t>
            </a:r>
          </a:p>
          <a:p>
            <a:pPr>
              <a:defRPr/>
            </a:pPr>
            <a:r>
              <a:rPr lang="de-DE" sz="1000" dirty="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15362" name="Picture 2" descr="http://www.uni-oldenburg.de/typo3temp/pics/38459b9a78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30188"/>
            <a:ext cx="2103981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6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3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12.wdp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microsoft.com/office/2007/relationships/hdphoto" Target="../media/hdphoto15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microsoft.com/office/2007/relationships/hdphoto" Target="../media/hdphoto1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12" Type="http://schemas.openxmlformats.org/officeDocument/2006/relationships/image" Target="../media/image56.emf"/><Relationship Id="rId17" Type="http://schemas.openxmlformats.org/officeDocument/2006/relationships/image" Target="../media/image62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8.png"/><Relationship Id="rId15" Type="http://schemas.openxmlformats.org/officeDocument/2006/relationships/image" Target="../media/image13.png"/><Relationship Id="rId10" Type="http://schemas.openxmlformats.org/officeDocument/2006/relationships/image" Target="../media/image55.emf"/><Relationship Id="rId4" Type="http://schemas.openxmlformats.org/officeDocument/2006/relationships/notesSlide" Target="../notesSlides/notesSlide37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1309815" y="2854653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21.10.2014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5539194" y="311172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4" y="476272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678616" y="3290247"/>
            <a:ext cx="3678285" cy="302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FAISE: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Berthe </a:t>
            </a:r>
            <a:r>
              <a:rPr lang="de-DE" sz="1400" dirty="0" err="1" smtClean="0"/>
              <a:t>Ongnomo</a:t>
            </a:r>
            <a:r>
              <a:rPr lang="de-DE" sz="14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Chancelle</a:t>
            </a:r>
            <a:r>
              <a:rPr lang="de-DE" sz="1400" dirty="0" smtClean="0"/>
              <a:t> </a:t>
            </a:r>
            <a:r>
              <a:rPr lang="de-DE" sz="1400" dirty="0" err="1" smtClean="0"/>
              <a:t>Merveille</a:t>
            </a:r>
            <a:r>
              <a:rPr lang="de-DE" sz="1400" dirty="0" smtClean="0"/>
              <a:t> </a:t>
            </a:r>
            <a:r>
              <a:rPr lang="de-DE" sz="1400" dirty="0" err="1" smtClean="0"/>
              <a:t>Tematio</a:t>
            </a:r>
            <a:r>
              <a:rPr lang="de-DE" sz="1400" dirty="0" smtClean="0"/>
              <a:t> </a:t>
            </a:r>
            <a:r>
              <a:rPr lang="de-DE" sz="1400" dirty="0" err="1" smtClean="0"/>
              <a:t>Ymele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Nagihan</a:t>
            </a:r>
            <a:r>
              <a:rPr lang="de-DE" sz="14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Michael </a:t>
            </a:r>
            <a:r>
              <a:rPr lang="de-DE" sz="1400" dirty="0" err="1" smtClean="0"/>
              <a:t>Goldenstein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Simon </a:t>
            </a:r>
            <a:r>
              <a:rPr lang="de-DE" sz="1400" dirty="0" err="1" smtClean="0"/>
              <a:t>Jakubowski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Jannik </a:t>
            </a:r>
            <a:r>
              <a:rPr lang="de-DE" sz="1400" dirty="0" err="1"/>
              <a:t>Flessner</a:t>
            </a:r>
            <a:endParaRPr lang="de-DE" sz="14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Malte </a:t>
            </a:r>
            <a:r>
              <a:rPr lang="de-DE" sz="14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Jan-Gerd </a:t>
            </a:r>
            <a:r>
              <a:rPr lang="de-DE" sz="1400" dirty="0" err="1" smtClean="0"/>
              <a:t>Meß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 Paul Vox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</a:t>
            </a:r>
            <a:r>
              <a:rPr lang="de-DE" sz="2400" b="1" dirty="0">
                <a:solidFill>
                  <a:srgbClr val="0070C0"/>
                </a:solidFill>
              </a:rPr>
              <a:t>Simulation</a:t>
            </a:r>
            <a:r>
              <a:rPr lang="de-DE" sz="2400" b="1" dirty="0"/>
              <a:t> / Flow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Anforderungen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Herausforderungen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43" y="4478108"/>
            <a:ext cx="2876763" cy="161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158"/>
          <p:cNvSpPr txBox="1">
            <a:spLocks noChangeArrowheads="1"/>
          </p:cNvSpPr>
          <p:nvPr/>
        </p:nvSpPr>
        <p:spPr bwMode="auto">
          <a:xfrm>
            <a:off x="7708894" y="2260600"/>
            <a:ext cx="1854202" cy="187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Simulation: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Nagihan</a:t>
            </a:r>
            <a:r>
              <a:rPr lang="de-DE" sz="14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Simon </a:t>
            </a:r>
            <a:r>
              <a:rPr lang="de-DE" sz="1400" dirty="0" err="1" smtClean="0"/>
              <a:t>Jakubowski</a:t>
            </a:r>
            <a:endParaRPr lang="de-DE" sz="14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4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270000"/>
            <a:ext cx="49863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1700" dirty="0"/>
              <a:t>Agenten</a:t>
            </a:r>
            <a:endParaRPr lang="de-DE" sz="1700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Agentenkommunikation</a:t>
            </a:r>
            <a:br>
              <a:rPr lang="de-DE" sz="1700" dirty="0" smtClean="0"/>
            </a:br>
            <a:endParaRPr lang="de-DE" sz="1700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/>
              <a:t>Simulation </a:t>
            </a:r>
            <a:r>
              <a:rPr lang="de-DE" dirty="0" smtClean="0"/>
              <a:t>soll skalierbar sein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71" y="4905849"/>
            <a:ext cx="2804057" cy="168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31" y="1495583"/>
            <a:ext cx="236382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Technologieüberblick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179513"/>
            <a:ext cx="5676900" cy="45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Interaktion der Komponenten 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7488237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Paket- </a:t>
            </a:r>
            <a:r>
              <a:rPr lang="de-DE" sz="1700" dirty="0"/>
              <a:t>, </a:t>
            </a:r>
            <a:r>
              <a:rPr lang="de-DE" sz="1700" dirty="0" smtClean="0"/>
              <a:t>Order-</a:t>
            </a:r>
            <a:r>
              <a:rPr lang="de-DE" sz="1700" dirty="0"/>
              <a:t>, </a:t>
            </a:r>
            <a:r>
              <a:rPr lang="de-DE" sz="1700" dirty="0" smtClean="0"/>
              <a:t> Routing- und Plattformagenten</a:t>
            </a: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Paket- </a:t>
            </a:r>
            <a:r>
              <a:rPr lang="de-DE" sz="1700" dirty="0"/>
              <a:t>, </a:t>
            </a:r>
            <a:r>
              <a:rPr lang="de-DE" sz="1700" dirty="0" smtClean="0"/>
              <a:t>Routing- </a:t>
            </a:r>
            <a:r>
              <a:rPr lang="de-DE" sz="1700" dirty="0"/>
              <a:t>und </a:t>
            </a:r>
            <a:r>
              <a:rPr lang="de-DE" sz="1700" dirty="0" smtClean="0"/>
              <a:t>Plattformagenten</a:t>
            </a: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483658" y="1516456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941051" y="21784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68405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Komplexität </a:t>
            </a:r>
            <a:r>
              <a:rPr lang="de-DE" dirty="0" smtClean="0"/>
              <a:t>der Kommunikation und der Vielzahl </a:t>
            </a:r>
            <a:r>
              <a:rPr lang="de-DE" dirty="0"/>
              <a:t>an </a:t>
            </a:r>
            <a:r>
              <a:rPr lang="de-DE" dirty="0" smtClean="0"/>
              <a:t>Agenten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Entwicklung der </a:t>
            </a:r>
            <a:r>
              <a:rPr lang="de-DE" dirty="0" smtClean="0"/>
              <a:t>Agenten bzw. der </a:t>
            </a:r>
            <a:r>
              <a:rPr lang="de-DE" dirty="0" err="1" smtClean="0"/>
              <a:t>Behaviours</a:t>
            </a:r>
            <a:r>
              <a:rPr lang="de-DE" dirty="0" smtClean="0"/>
              <a:t> </a:t>
            </a:r>
            <a:r>
              <a:rPr lang="de-DE" dirty="0"/>
              <a:t>mit mehreren </a:t>
            </a:r>
            <a:r>
              <a:rPr lang="de-DE" dirty="0" smtClean="0"/>
              <a:t>Personen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Parallelisierung der Aufgaben, vor allem zu Beginn, nur schwer möglich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Debugging-Probleme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612775" y="1308100"/>
            <a:ext cx="833913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Dynamisches Hinzufügen von Bots und </a:t>
            </a:r>
            <a:r>
              <a:rPr lang="de-DE" dirty="0" smtClean="0"/>
              <a:t>Aufträgen zur Simulationslaufzeit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Kollisionsvermeidung der </a:t>
            </a:r>
            <a:r>
              <a:rPr lang="de-DE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Bots und Rampen</a:t>
            </a:r>
            <a:br>
              <a:rPr lang="de-DE" sz="1700" dirty="0" smtClean="0"/>
            </a:b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Genauere Zeitplanung für die </a:t>
            </a:r>
            <a:r>
              <a:rPr lang="de-DE" dirty="0" smtClean="0"/>
              <a:t>Aufträge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erweitertes Schwarmverhalten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Migration von JADE auf JASON (</a:t>
            </a:r>
            <a:r>
              <a:rPr lang="de-DE" dirty="0" err="1" smtClean="0"/>
              <a:t>Sheduler</a:t>
            </a:r>
            <a:r>
              <a:rPr lang="de-DE" dirty="0" smtClean="0"/>
              <a:t>)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Hybrider Modus</a:t>
            </a:r>
          </a:p>
        </p:txBody>
      </p:sp>
      <p:pic>
        <p:nvPicPr>
          <p:cNvPr id="19458" name="Picture 2" descr="Jade 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2" y="4064000"/>
            <a:ext cx="44196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7294338" y="513206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[JAD]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78600"/>
            <a:ext cx="8547894" cy="27940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8" name="simula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3187"/>
            <a:ext cx="9906000" cy="58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</a:t>
            </a:r>
            <a:r>
              <a:rPr lang="de-DE" dirty="0" err="1" smtClean="0"/>
              <a:t>Pathfinding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78600"/>
            <a:ext cx="8547894" cy="27940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343025"/>
            <a:ext cx="64960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64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Single-Point-</a:t>
            </a:r>
            <a:r>
              <a:rPr lang="de-DE" sz="1600" dirty="0" err="1" smtClean="0"/>
              <a:t>Of</a:t>
            </a:r>
            <a:r>
              <a:rPr lang="de-DE" sz="1600" dirty="0" smtClean="0"/>
              <a:t>-</a:t>
            </a:r>
            <a:r>
              <a:rPr lang="de-DE" sz="1600" dirty="0" err="1" smtClean="0"/>
              <a:t>Failure</a:t>
            </a:r>
            <a:endParaRPr lang="de-DE" sz="1600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" y="46894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>
                <a:solidFill>
                  <a:srgbClr val="0070C0"/>
                </a:solidFill>
              </a:rPr>
              <a:t>Flow</a:t>
            </a:r>
            <a:r>
              <a:rPr lang="de-DE" sz="2400" b="1" dirty="0"/>
              <a:t>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7467600" y="4254893"/>
            <a:ext cx="1959072" cy="2158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158"/>
          <p:cNvSpPr txBox="1">
            <a:spLocks noChangeArrowheads="1"/>
          </p:cNvSpPr>
          <p:nvPr/>
        </p:nvSpPr>
        <p:spPr bwMode="auto">
          <a:xfrm>
            <a:off x="5161981" y="3564485"/>
            <a:ext cx="1950020" cy="13808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Flow: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Chancelle</a:t>
            </a:r>
            <a:r>
              <a:rPr lang="de-DE" sz="1400" dirty="0" smtClean="0"/>
              <a:t> </a:t>
            </a:r>
            <a:r>
              <a:rPr lang="de-DE" sz="1400" dirty="0" err="1" smtClean="0"/>
              <a:t>Merveille</a:t>
            </a:r>
            <a:r>
              <a:rPr lang="de-DE" sz="1400" dirty="0" smtClean="0"/>
              <a:t> </a:t>
            </a:r>
            <a:r>
              <a:rPr lang="de-DE" sz="1400" dirty="0" err="1" smtClean="0"/>
              <a:t>Tematio</a:t>
            </a:r>
            <a:r>
              <a:rPr lang="de-DE" sz="1400" dirty="0" smtClean="0"/>
              <a:t> </a:t>
            </a:r>
            <a:r>
              <a:rPr lang="de-DE" sz="1400" dirty="0" err="1" smtClean="0"/>
              <a:t>Ymele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Malte 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Jan-Gerd </a:t>
            </a:r>
            <a:r>
              <a:rPr lang="de-DE" sz="1400" dirty="0" err="1" smtClean="0"/>
              <a:t>Meß</a:t>
            </a:r>
            <a:endParaRPr lang="de-DE" sz="14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149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28" name="Inhaltsplatzhalter 2"/>
          <p:cNvSpPr>
            <a:spLocks noGrp="1"/>
          </p:cNvSpPr>
          <p:nvPr/>
        </p:nvSpPr>
        <p:spPr bwMode="auto">
          <a:xfrm>
            <a:off x="271463" y="1485900"/>
            <a:ext cx="93630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3" name="Textfeld 2"/>
          <p:cNvSpPr txBox="1"/>
          <p:nvPr/>
        </p:nvSpPr>
        <p:spPr>
          <a:xfrm>
            <a:off x="271463" y="1701730"/>
            <a:ext cx="5951537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Hardware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 err="1"/>
              <a:t>MICAz</a:t>
            </a:r>
            <a:r>
              <a:rPr lang="de-DE" dirty="0"/>
              <a:t>-Module mit </a:t>
            </a:r>
            <a:r>
              <a:rPr lang="de-DE" dirty="0" err="1"/>
              <a:t>Contiki</a:t>
            </a:r>
            <a:r>
              <a:rPr lang="de-DE" dirty="0"/>
              <a:t> OS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Korrekte Ansteuerung der Bolzen und Lichtschranken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Kommunikation mit den </a:t>
            </a:r>
            <a:r>
              <a:rPr lang="de-DE" dirty="0" err="1"/>
              <a:t>Volksbots</a:t>
            </a:r>
            <a:r>
              <a:rPr lang="de-DE" sz="2000" dirty="0"/>
              <a:t/>
            </a:r>
            <a:br>
              <a:rPr lang="de-DE" sz="2000" dirty="0"/>
            </a:br>
            <a:endParaRPr lang="de-DE" sz="24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Multiagentensystem auf Mikrocontroller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Vollständiges MAS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Agenten kommunizieren plattformübergreifend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Reduzierter Test-Aufbau</a:t>
            </a:r>
          </a:p>
          <a:p>
            <a:pPr marL="800100" lvl="1" indent="-342900">
              <a:buFont typeface="Symbol" pitchFamily="18" charset="2"/>
              <a:buChar char="-"/>
            </a:pPr>
            <a:r>
              <a:rPr lang="de-DE" dirty="0"/>
              <a:t>eine Rampe, ein </a:t>
            </a:r>
            <a:r>
              <a:rPr lang="de-DE" dirty="0" err="1"/>
              <a:t>Volksbot</a:t>
            </a:r>
            <a:endParaRPr lang="de-DE" dirty="0"/>
          </a:p>
          <a:p>
            <a:pPr marL="800100" lvl="1" indent="-342900">
              <a:buFont typeface="Symbol" pitchFamily="18" charset="2"/>
              <a:buChar char="-"/>
            </a:pPr>
            <a:r>
              <a:rPr lang="de-DE" dirty="0"/>
              <a:t>vollständige Kommunikation über Agentennachrichten</a:t>
            </a:r>
          </a:p>
          <a:p>
            <a:endParaRPr lang="de-D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241741"/>
            <a:ext cx="3116043" cy="226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chteck 47"/>
          <p:cNvSpPr/>
          <p:nvPr/>
        </p:nvSpPr>
        <p:spPr>
          <a:xfrm>
            <a:off x="6258149" y="4115041"/>
            <a:ext cx="2661903" cy="189931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9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7154008" y="5480738"/>
            <a:ext cx="958846" cy="39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085798" y="4675232"/>
            <a:ext cx="499213" cy="8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7152791" y="4206533"/>
            <a:ext cx="958846" cy="39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66" y="4291007"/>
            <a:ext cx="389241" cy="22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17" y="4297634"/>
            <a:ext cx="389241" cy="22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0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575300" y="2985772"/>
            <a:ext cx="407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FAISE Network </a:t>
            </a:r>
            <a:r>
              <a:rPr lang="de-DE" sz="2400" dirty="0" err="1"/>
              <a:t>Flooding</a:t>
            </a:r>
            <a:r>
              <a:rPr lang="de-DE" sz="2400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Source- und Message-ID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Time-</a:t>
            </a:r>
            <a:r>
              <a:rPr lang="de-DE" dirty="0" err="1"/>
              <a:t>To</a:t>
            </a:r>
            <a:r>
              <a:rPr lang="de-DE" dirty="0"/>
              <a:t>-Live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Broadcast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317337"/>
              </p:ext>
            </p:extLst>
          </p:nvPr>
        </p:nvGraphicFramePr>
        <p:xfrm>
          <a:off x="780410" y="17661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967498"/>
              </p:ext>
            </p:extLst>
          </p:nvPr>
        </p:nvGraphicFramePr>
        <p:xfrm>
          <a:off x="765175" y="28024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765175" y="4292600"/>
            <a:ext cx="6045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Paket-Übergabe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Nachricht mit Paket-ID und Ziel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Terminierung &amp; erneute Initialisierung</a:t>
            </a:r>
          </a:p>
          <a:p>
            <a:endParaRPr lang="de-DE" dirty="0"/>
          </a:p>
        </p:txBody>
      </p:sp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314582" y="4338848"/>
            <a:ext cx="1042973" cy="16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5436141" y="4471166"/>
            <a:ext cx="1728096" cy="70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4618326"/>
            <a:ext cx="809626" cy="46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Gerade Verbindung mit Pfeil 15"/>
          <p:cNvCxnSpPr/>
          <p:nvPr/>
        </p:nvCxnSpPr>
        <p:spPr>
          <a:xfrm flipH="1">
            <a:off x="6710980" y="4825730"/>
            <a:ext cx="1008415" cy="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00100" y="1625600"/>
            <a:ext cx="70612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Herausforderungen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geringer Arbeitsspeicher (2KB)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zu geringe Sendeleistung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Debugging in verteilten </a:t>
            </a:r>
            <a:r>
              <a:rPr lang="de-DE" sz="2000" dirty="0" smtClean="0"/>
              <a:t>Systemen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0"/>
            <a:r>
              <a:rPr lang="de-DE" sz="2400" dirty="0"/>
              <a:t>Ausblick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Auktionen für Zwischenlager-Rampen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Erweitertes Routing</a:t>
            </a:r>
          </a:p>
          <a:p>
            <a:pPr marL="1257300" lvl="2" indent="-342900">
              <a:buFont typeface="Symbol" pitchFamily="18" charset="2"/>
              <a:buChar char="-"/>
            </a:pPr>
            <a:r>
              <a:rPr lang="de-DE" dirty="0"/>
              <a:t>Zeitslots &amp; Reservierung</a:t>
            </a:r>
          </a:p>
          <a:p>
            <a:pPr marL="1257300" lvl="2" indent="-342900">
              <a:buFont typeface="Symbol" pitchFamily="18" charset="2"/>
              <a:buChar char="-"/>
            </a:pPr>
            <a:r>
              <a:rPr lang="de-DE" dirty="0"/>
              <a:t>Dynamische Routenanpassung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Erweiterte Auftragsbearbeitung</a:t>
            </a:r>
          </a:p>
          <a:p>
            <a:endParaRPr lang="de-DE" dirty="0"/>
          </a:p>
        </p:txBody>
      </p:sp>
      <p:pic>
        <p:nvPicPr>
          <p:cNvPr id="1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2435147"/>
            <a:ext cx="2216150" cy="22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://www.clker.com/cliparts/l/i/8/z/z/7/antenne-m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7313"/>
          <a:stretch/>
        </p:blipFill>
        <p:spPr bwMode="auto">
          <a:xfrm>
            <a:off x="7778750" y="2098503"/>
            <a:ext cx="1368424" cy="107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646337" y="4329716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[MIC]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 smtClean="0"/>
              <a:t>Flow </a:t>
            </a:r>
            <a:r>
              <a:rPr lang="de-DE" sz="2400" b="1" dirty="0"/>
              <a:t>/ </a:t>
            </a:r>
            <a:r>
              <a:rPr lang="de-DE" sz="2400" b="1" dirty="0" smtClean="0">
                <a:solidFill>
                  <a:srgbClr val="0070C0"/>
                </a:solidFill>
              </a:rPr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5838016" y="3599694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8"/>
          <p:cNvSpPr txBox="1">
            <a:spLocks noChangeArrowheads="1"/>
          </p:cNvSpPr>
          <p:nvPr/>
        </p:nvSpPr>
        <p:spPr bwMode="auto">
          <a:xfrm>
            <a:off x="7710619" y="2376794"/>
            <a:ext cx="1827082" cy="1573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Drive: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Berthe </a:t>
            </a:r>
            <a:r>
              <a:rPr lang="de-DE" sz="1400" dirty="0" err="1" smtClean="0"/>
              <a:t>Ongnomo</a:t>
            </a:r>
            <a:r>
              <a:rPr lang="de-DE" sz="14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Michael </a:t>
            </a:r>
            <a:r>
              <a:rPr lang="de-DE" sz="1400" dirty="0" err="1" smtClean="0"/>
              <a:t>Goldenstein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Jannik </a:t>
            </a:r>
            <a:r>
              <a:rPr lang="de-DE" sz="1400" dirty="0" err="1"/>
              <a:t>Flessner</a:t>
            </a:r>
            <a:endParaRPr lang="de-DE" sz="14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 Paul Vox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915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65175" y="1365160"/>
            <a:ext cx="703942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 err="1"/>
              <a:t>Volksbot</a:t>
            </a:r>
            <a:endParaRPr lang="de-DE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Linux mit ROS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Laserscanner Sick LSM100, Fahreinheit, Fördereinheit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Kommunikation mit Materialfluss (</a:t>
            </a:r>
            <a:r>
              <a:rPr lang="de-DE" sz="2000" dirty="0" err="1"/>
              <a:t>Micaz</a:t>
            </a:r>
            <a:r>
              <a:rPr lang="de-DE" sz="2000" dirty="0" smtClean="0"/>
              <a:t>)</a:t>
            </a:r>
            <a:br>
              <a:rPr lang="de-DE" sz="2000" dirty="0" smtClean="0"/>
            </a:br>
            <a:endParaRPr lang="de-DE" sz="2000" dirty="0"/>
          </a:p>
          <a:p>
            <a:pPr lvl="0"/>
            <a:r>
              <a:rPr lang="de-DE" sz="2400" dirty="0"/>
              <a:t>Auftragsverwaltung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Aufträge annehmen und in Ziel umsetzen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 err="1"/>
              <a:t>Födereinheit</a:t>
            </a:r>
            <a:r>
              <a:rPr lang="de-DE" sz="2000" dirty="0"/>
              <a:t> für Paketabgabe –</a:t>
            </a:r>
            <a:r>
              <a:rPr lang="de-DE" sz="2000" dirty="0" err="1"/>
              <a:t>übergabe</a:t>
            </a:r>
            <a:r>
              <a:rPr lang="de-DE" sz="2000" dirty="0"/>
              <a:t> </a:t>
            </a:r>
            <a:r>
              <a:rPr lang="de-DE" sz="2000" dirty="0" smtClean="0"/>
              <a:t>vorbereiten</a:t>
            </a:r>
            <a:br>
              <a:rPr lang="de-DE" sz="2000" dirty="0" smtClean="0"/>
            </a:br>
            <a:endParaRPr lang="de-DE" sz="2000" dirty="0"/>
          </a:p>
          <a:p>
            <a:pPr lvl="0"/>
            <a:r>
              <a:rPr lang="de-DE" sz="2400" dirty="0"/>
              <a:t>Navigation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Verwendung von Umgebungskarte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Routenplanung mit Dijkstra-Algorithmus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Echtzeit Lokalisation mit AMCL (Adaptiv Monte </a:t>
            </a:r>
            <a:br>
              <a:rPr lang="de-DE" sz="2000" dirty="0"/>
            </a:br>
            <a:r>
              <a:rPr lang="de-DE" sz="2000" dirty="0" smtClean="0"/>
              <a:t>Carlo </a:t>
            </a:r>
            <a:r>
              <a:rPr lang="de-DE" sz="2000" dirty="0"/>
              <a:t>Lokalisation) </a:t>
            </a:r>
            <a:r>
              <a:rPr lang="de-DE" sz="2000" dirty="0" err="1"/>
              <a:t>Odometrie</a:t>
            </a:r>
            <a:r>
              <a:rPr lang="de-DE" sz="2000" dirty="0"/>
              <a:t> + Laserscan</a:t>
            </a:r>
          </a:p>
          <a:p>
            <a:pPr lvl="1"/>
            <a:endParaRPr lang="de-DE" sz="2000" dirty="0"/>
          </a:p>
          <a:p>
            <a:endParaRPr lang="de-DE" dirty="0"/>
          </a:p>
        </p:txBody>
      </p:sp>
      <p:pic>
        <p:nvPicPr>
          <p:cNvPr id="24578" name="Picture 2" descr="http://www.reel-gmbh.de/assets/images/Bild-NavigationNEU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" r="17491" b="8325"/>
          <a:stretch/>
        </p:blipFill>
        <p:spPr bwMode="auto">
          <a:xfrm>
            <a:off x="7263682" y="4694122"/>
            <a:ext cx="2340203" cy="15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7984617" y="600246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[KOM]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</a:t>
            </a:r>
            <a:r>
              <a:rPr lang="de-DE" sz="1800" dirty="0" smtClean="0"/>
              <a:t>Logistikhalle</a:t>
            </a:r>
            <a:br>
              <a:rPr lang="de-DE" sz="1800" dirty="0" smtClean="0"/>
            </a:br>
            <a:endParaRPr lang="de-DE" sz="1800" dirty="0"/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sz="1600" dirty="0" smtClean="0"/>
              <a:t>AGVs </a:t>
            </a:r>
            <a:r>
              <a:rPr lang="de-DE" sz="1600" dirty="0"/>
              <a:t>(</a:t>
            </a:r>
            <a:r>
              <a:rPr lang="de-DE" sz="1600" dirty="0" smtClean="0"/>
              <a:t>Transportroboter)</a:t>
            </a:r>
          </a:p>
          <a:p>
            <a:pPr marL="1085850" lvl="2"/>
            <a:r>
              <a:rPr lang="de-DE" sz="1400" dirty="0" smtClean="0"/>
              <a:t>Schwarmverhalten</a:t>
            </a:r>
          </a:p>
          <a:p>
            <a:pPr marL="685800" lvl="1"/>
            <a:r>
              <a:rPr lang="de-DE" sz="1600" dirty="0" smtClean="0"/>
              <a:t>Lagerrampen </a:t>
            </a:r>
            <a:r>
              <a:rPr lang="de-DE" sz="1600" dirty="0"/>
              <a:t>(</a:t>
            </a:r>
            <a:r>
              <a:rPr lang="de-DE" sz="1600" dirty="0" smtClean="0"/>
              <a:t>Zwischenlagerung)</a:t>
            </a:r>
          </a:p>
          <a:p>
            <a:pPr marL="685800" lvl="1"/>
            <a:r>
              <a:rPr lang="de-DE" sz="1600" dirty="0" err="1" smtClean="0"/>
              <a:t>Stetigförderer</a:t>
            </a:r>
            <a:r>
              <a:rPr lang="de-DE" sz="1600" dirty="0" smtClean="0"/>
              <a:t> </a:t>
            </a:r>
            <a:r>
              <a:rPr lang="de-DE" sz="1600" dirty="0"/>
              <a:t>(Ein-Ausgänge</a:t>
            </a:r>
            <a:r>
              <a:rPr lang="de-DE" sz="1600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98" y="1455592"/>
            <a:ext cx="7981902" cy="48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Parametrisierung</a:t>
            </a:r>
          </a:p>
          <a:p>
            <a:pPr lvl="1"/>
            <a:r>
              <a:rPr lang="de-DE" dirty="0" smtClean="0"/>
              <a:t>Balance zwischen 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4223617" y="4426481"/>
            <a:ext cx="5295231" cy="209424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4223617" y="5426347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020385" y="451323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4223617" y="5915692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478987" y="4545244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478540" y="4956795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478987" y="5431112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8736076" y="5593775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8736076" y="6083120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133" y="547487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83" y="5482043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83" y="597782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316" y="4607381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66" y="460738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9" y="4997575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459" y="4997783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52" y="547486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025" y="613402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375" y="613403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839678" y="572774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340473" y="560455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feld 74"/>
          <p:cNvSpPr txBox="1"/>
          <p:nvPr/>
        </p:nvSpPr>
        <p:spPr>
          <a:xfrm>
            <a:off x="4294108" y="4472149"/>
            <a:ext cx="103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2"/>
                </a:solidFill>
              </a:rPr>
              <a:t>P</a:t>
            </a:r>
            <a:endParaRPr lang="de-DE" sz="3200" dirty="0">
              <a:solidFill>
                <a:schemeClr val="accent2"/>
              </a:solidFill>
            </a:endParaRPr>
          </a:p>
        </p:txBody>
      </p:sp>
      <p:pic>
        <p:nvPicPr>
          <p:cNvPr id="76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32865" y="454524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237" y="5642136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78" y="5797313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  <a:endParaRPr lang="de-DE" sz="1800" dirty="0"/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2400" b="1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Fazit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 (FAISE II)</a:t>
            </a:r>
            <a:endParaRPr lang="de-DE" b="1" dirty="0"/>
          </a:p>
          <a:p>
            <a:pPr marL="0" indent="0">
              <a:buNone/>
            </a:pPr>
            <a:endParaRPr lang="de-DE" sz="1800" dirty="0" smtClean="0"/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1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8907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307975" y="1935945"/>
            <a:ext cx="466327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844" y="4026154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877315" y="4617379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700848" y="5350500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423209" y="5368499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512183" y="4892957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64" y="4763902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799" y="5098529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50" y="5544946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grob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04349"/>
            <a:ext cx="8242299" cy="525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9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0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1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von </a:t>
            </a:r>
            <a:r>
              <a:rPr lang="de-DE" dirty="0" smtClean="0"/>
              <a:t>Abbildungen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1064568" y="1318903"/>
            <a:ext cx="7776865" cy="515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[ROT]	roterfaden-design.de, </a:t>
            </a:r>
            <a:r>
              <a:rPr lang="de-DE" sz="1200" i="1" dirty="0" smtClean="0"/>
              <a:t>Roter Faden</a:t>
            </a:r>
            <a:r>
              <a:rPr lang="de-DE" sz="1200" dirty="0" smtClean="0"/>
              <a:t>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i="1" dirty="0"/>
              <a:t>	</a:t>
            </a:r>
            <a:r>
              <a:rPr lang="de-DE" sz="1200" dirty="0"/>
              <a:t>http://</a:t>
            </a:r>
            <a:r>
              <a:rPr lang="de-DE" sz="1200" dirty="0" smtClean="0"/>
              <a:t>www.roterfaden-design.de/bilder/logo2.gif, (</a:t>
            </a:r>
            <a:r>
              <a:rPr lang="de-DE" sz="1200" dirty="0"/>
              <a:t>Zugriff am: 26.05.2014</a:t>
            </a:r>
            <a:r>
              <a:rPr lang="de-DE" sz="1200" dirty="0" smtClean="0"/>
              <a:t>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[RA]	</a:t>
            </a:r>
            <a:r>
              <a:rPr lang="de-DE" sz="1200" dirty="0" smtClean="0"/>
              <a:t>adapttechit.com, ACD, </a:t>
            </a:r>
            <a:r>
              <a:rPr lang="de-DE" sz="1200" dirty="0"/>
              <a:t>2014.</a:t>
            </a:r>
            <a:br>
              <a:rPr lang="de-DE" sz="1200" dirty="0"/>
            </a:br>
            <a:r>
              <a:rPr lang="de-DE" sz="1200" dirty="0"/>
              <a:t>	http://</a:t>
            </a:r>
            <a:r>
              <a:rPr lang="de-DE" sz="1200" dirty="0" smtClean="0"/>
              <a:t>www.adapttechit.com/uploads/2/7/7/9/27796063/7505215.jpg?433, (Zugriff am: 20.10.2014)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[JAD]	jade.tilab.com, Jade, 2014</a:t>
            </a:r>
            <a:br>
              <a:rPr lang="de-DE" sz="1200" dirty="0" smtClean="0"/>
            </a:br>
            <a:r>
              <a:rPr lang="de-DE" sz="1200" dirty="0"/>
              <a:t>	http://jade.tilab.com</a:t>
            </a:r>
            <a:r>
              <a:rPr lang="de-DE" sz="1200" dirty="0" smtClean="0"/>
              <a:t>/, (Zugriff am: 20.10.2014)</a:t>
            </a:r>
            <a:endParaRPr lang="de-DE" sz="1200" dirty="0"/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[MIC]	cmt-gmbh.de, </a:t>
            </a:r>
            <a:r>
              <a:rPr lang="de-DE" sz="1200" dirty="0" err="1" smtClean="0"/>
              <a:t>MICAz</a:t>
            </a:r>
            <a:r>
              <a:rPr lang="de-DE" sz="1200" dirty="0"/>
              <a:t>, 2014.</a:t>
            </a:r>
            <a:br>
              <a:rPr lang="de-DE" sz="1200" dirty="0"/>
            </a:br>
            <a:r>
              <a:rPr lang="de-DE" sz="1200" dirty="0"/>
              <a:t>	http://</a:t>
            </a:r>
            <a:r>
              <a:rPr lang="de-DE" sz="1200" dirty="0" smtClean="0"/>
              <a:t>www.cmt-gmbh.de/Produkte/WirelessSensorNetworks/Images/MICAz_gross.jpg, </a:t>
            </a:r>
            <a:br>
              <a:rPr lang="de-DE" sz="1200" dirty="0" smtClean="0"/>
            </a:br>
            <a:r>
              <a:rPr lang="de-DE" sz="1200" dirty="0" smtClean="0"/>
              <a:t>	(Zugriff am 20.10.2014)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[KOM]	reel-gmbh.de, Bild Navigation,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	http://</a:t>
            </a:r>
            <a:r>
              <a:rPr lang="de-DE" sz="1200" dirty="0" smtClean="0"/>
              <a:t>www.reel-gmbh.de/assets/images/Bild-NavigationNEU.jpg, (Zugriff am: 20.10.2014)</a:t>
            </a:r>
          </a:p>
          <a:p>
            <a:pPr marL="0" indent="0">
              <a:buNone/>
            </a:pPr>
            <a:r>
              <a:rPr lang="de-DE" sz="1200" dirty="0" smtClean="0"/>
              <a:t> </a:t>
            </a:r>
            <a:endParaRPr lang="de-DE" sz="1200" dirty="0"/>
          </a:p>
          <a:p>
            <a:pPr marL="0" indent="0">
              <a:buNone/>
            </a:pPr>
            <a:endParaRPr lang="de-DE" sz="1200" i="1" dirty="0" smtClean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 smtClean="0"/>
              <a:t> </a:t>
            </a:r>
            <a:endParaRPr lang="de-DE" sz="1200" dirty="0"/>
          </a:p>
          <a:p>
            <a:pPr marL="0" indent="0">
              <a:buNone/>
            </a:pPr>
            <a:endParaRPr lang="de-DE" sz="1200" dirty="0" smtClean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lang="de-DE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20845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Projektgruppe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333500"/>
            <a:ext cx="4883052" cy="4838721"/>
          </a:xfrm>
        </p:spPr>
        <p:txBody>
          <a:bodyPr/>
          <a:lstStyle/>
          <a:p>
            <a:r>
              <a:rPr lang="de-DE" sz="1800" b="1" dirty="0" smtClean="0"/>
              <a:t>Realisierung eines Materialflusssystems auf Agentenbasis</a:t>
            </a:r>
            <a:br>
              <a:rPr lang="de-DE" sz="1800" b="1" dirty="0" smtClean="0"/>
            </a:br>
            <a:endParaRPr lang="de-DE" sz="1800" b="1" dirty="0"/>
          </a:p>
          <a:p>
            <a:r>
              <a:rPr lang="de-DE" sz="1800" dirty="0" smtClean="0"/>
              <a:t>Simulation eines dynamisch skalierbaren Umschlaglagers</a:t>
            </a:r>
            <a:r>
              <a:rPr lang="de-DE" sz="1800" dirty="0"/>
              <a:t> </a:t>
            </a:r>
            <a:r>
              <a:rPr lang="de-DE" sz="1800" dirty="0" smtClean="0"/>
              <a:t>mit Einsatz von AGVs </a:t>
            </a:r>
          </a:p>
          <a:p>
            <a:pPr lvl="1"/>
            <a:r>
              <a:rPr lang="de-DE" sz="1600" dirty="0" smtClean="0"/>
              <a:t>Schwerpunkt auf </a:t>
            </a:r>
            <a:r>
              <a:rPr lang="de-DE" sz="1600" dirty="0" err="1" smtClean="0"/>
              <a:t>Pathfinding</a:t>
            </a:r>
            <a:endParaRPr lang="de-DE" sz="1600" dirty="0" smtClean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1800" dirty="0" smtClean="0"/>
              <a:t>Realisierung einer physischen Zelle bestehend aus min. einer Rampe und einem AGV für den Transport</a:t>
            </a:r>
          </a:p>
          <a:p>
            <a:pPr lvl="1"/>
            <a:r>
              <a:rPr lang="de-DE" sz="1600" dirty="0" smtClean="0"/>
              <a:t>Materialflusssystem auf Mikrocontrollerbasis (Micaz)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800" dirty="0" smtClean="0"/>
              <a:t>Autonom agierende AGVs</a:t>
            </a:r>
          </a:p>
          <a:p>
            <a:pPr lvl="1"/>
            <a:r>
              <a:rPr lang="de-DE" sz="1600" dirty="0" smtClean="0"/>
              <a:t>Selbständige Navigation und Lokalisation</a:t>
            </a:r>
          </a:p>
          <a:p>
            <a:pPr lvl="1"/>
            <a:r>
              <a:rPr lang="de-DE" sz="1600" dirty="0" smtClean="0"/>
              <a:t>Paketübergabe</a:t>
            </a:r>
          </a:p>
          <a:p>
            <a:pPr lvl="1"/>
            <a:r>
              <a:rPr lang="de-DE" sz="1600" dirty="0" smtClean="0"/>
              <a:t>Statusrückmeldung an Materialflusssystem</a:t>
            </a:r>
          </a:p>
          <a:p>
            <a:pPr lvl="1"/>
            <a:endParaRPr lang="de-DE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80" y="1257630"/>
            <a:ext cx="3488298" cy="19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238749" y="3507030"/>
            <a:ext cx="3708321" cy="293871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5" y="5709786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779025" y="4276725"/>
            <a:ext cx="695458" cy="11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6" y="3867678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02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9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75" y="360228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2" y="476592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2" y="5501739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7" y="5366452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6" y="463063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6" y="346699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 Verbindung 45"/>
          <p:cNvCxnSpPr/>
          <p:nvPr/>
        </p:nvCxnSpPr>
        <p:spPr>
          <a:xfrm flipH="1">
            <a:off x="6342636" y="3507030"/>
            <a:ext cx="1028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7232763" y="355290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A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7170057" y="54063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B</a:t>
            </a:r>
            <a:endParaRPr lang="de-DE" sz="1600" dirty="0"/>
          </a:p>
        </p:txBody>
      </p:sp>
      <p:sp>
        <p:nvSpPr>
          <p:cNvPr id="50" name="Textfeld 49"/>
          <p:cNvSpPr txBox="1"/>
          <p:nvPr/>
        </p:nvSpPr>
        <p:spPr>
          <a:xfrm>
            <a:off x="5239444" y="40336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Volksbot</a:t>
            </a:r>
            <a:endParaRPr lang="de-DE" sz="1600" dirty="0"/>
          </a:p>
        </p:txBody>
      </p:sp>
      <p:sp>
        <p:nvSpPr>
          <p:cNvPr id="51" name="Textfeld 50"/>
          <p:cNvSpPr txBox="1"/>
          <p:nvPr/>
        </p:nvSpPr>
        <p:spPr>
          <a:xfrm>
            <a:off x="6627802" y="4518555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Micaz</a:t>
            </a:r>
            <a:endParaRPr lang="de-DE" sz="1600" dirty="0"/>
          </a:p>
        </p:txBody>
      </p:sp>
      <p:cxnSp>
        <p:nvCxnSpPr>
          <p:cNvPr id="54" name="Gerade Verbindung 53"/>
          <p:cNvCxnSpPr/>
          <p:nvPr/>
        </p:nvCxnSpPr>
        <p:spPr>
          <a:xfrm flipV="1">
            <a:off x="6456977" y="4837804"/>
            <a:ext cx="311772" cy="177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94029" y="1727200"/>
            <a:ext cx="3373171" cy="4279900"/>
          </a:xfrm>
        </p:spPr>
        <p:txBody>
          <a:bodyPr/>
          <a:lstStyle/>
          <a:p>
            <a:pPr marL="0" lvl="0" indent="0">
              <a:buNone/>
            </a:pPr>
            <a:r>
              <a:rPr lang="de-DE" sz="2400" dirty="0" smtClean="0"/>
              <a:t>1. Einleitung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Motivation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Problemstellung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Vision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dirty="0" smtClean="0"/>
              <a:t>2. Systembeschreibung</a:t>
            </a:r>
            <a:endParaRPr lang="de-DE" sz="2400" dirty="0"/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Teilgruppen</a:t>
            </a: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749799" y="1727200"/>
            <a:ext cx="4673601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de-DE" sz="2400" dirty="0" smtClean="0"/>
              <a:t>3. Teilgruppen Simulation </a:t>
            </a:r>
            <a:r>
              <a:rPr lang="de-DE" sz="2400" dirty="0"/>
              <a:t>/ Flow / Drive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</a:t>
            </a:r>
          </a:p>
          <a:p>
            <a:pPr marL="0" lvl="0" indent="0">
              <a:buNone/>
            </a:pPr>
            <a:r>
              <a:rPr lang="de-DE" sz="1600" dirty="0" smtClean="0"/>
              <a:t> </a:t>
            </a:r>
          </a:p>
          <a:p>
            <a:pPr marL="0" lvl="0" indent="0">
              <a:buNone/>
            </a:pPr>
            <a:r>
              <a:rPr lang="de-DE" sz="2400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 </a:t>
            </a:r>
            <a:r>
              <a:rPr lang="de-DE" sz="1600" dirty="0"/>
              <a:t>FAISE </a:t>
            </a:r>
            <a:r>
              <a:rPr lang="de-DE" sz="1600" dirty="0" smtClean="0"/>
              <a:t>II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Fazit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554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b="1" dirty="0" smtClean="0"/>
              <a:t>2. Systembeschreibung</a:t>
            </a:r>
            <a:endParaRPr lang="de-DE" sz="2400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Teilgruppen</a:t>
            </a:r>
          </a:p>
          <a:p>
            <a:pPr lvl="1">
              <a:buFont typeface="Arial" pitchFamily="34" charset="0"/>
              <a:buChar char="•"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1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640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77063" y="5469459"/>
            <a:ext cx="2547937" cy="983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Im nächsten Schritt:</a:t>
            </a:r>
          </a:p>
          <a:p>
            <a:r>
              <a:rPr lang="de-DE" sz="1400" dirty="0" smtClean="0"/>
              <a:t>Steigförderer</a:t>
            </a:r>
          </a:p>
          <a:p>
            <a:r>
              <a:rPr lang="de-DE" sz="1400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661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90512" y="3825298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283758" y="1231900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80766" y="1372274"/>
            <a:ext cx="3656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 smtClean="0"/>
              <a:t>Automatic</a:t>
            </a:r>
            <a:r>
              <a:rPr lang="de-DE" sz="1400" b="1" dirty="0" smtClean="0"/>
              <a:t> Guide </a:t>
            </a:r>
            <a:r>
              <a:rPr lang="de-DE" sz="1400" b="1" dirty="0" err="1" smtClean="0"/>
              <a:t>Vehicle</a:t>
            </a:r>
            <a:r>
              <a:rPr lang="de-DE" sz="1400" b="1" dirty="0" smtClean="0"/>
              <a:t> (</a:t>
            </a:r>
            <a:r>
              <a:rPr lang="de-DE" sz="1400" b="1" dirty="0" err="1" smtClean="0"/>
              <a:t>Volksbot</a:t>
            </a:r>
            <a:r>
              <a:rPr lang="de-DE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Zentrale Steuereinheit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Hubeinheit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Fördereinheit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Fahreinheit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Laserscanner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933825" y="1954317"/>
            <a:ext cx="257174" cy="42058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839472" y="1563375"/>
            <a:ext cx="0" cy="115765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147018" y="4282293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Stationärer Lagerplatz (Rampe)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Lichtschranken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Bolzen</a:t>
            </a:r>
            <a:endParaRPr lang="de-DE" sz="14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H="1">
            <a:off x="1131369" y="3988711"/>
            <a:ext cx="1275881" cy="388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407250" y="379261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FIFO-Lager</a:t>
            </a:r>
          </a:p>
          <a:p>
            <a:endParaRPr lang="de-DE" dirty="0"/>
          </a:p>
        </p:txBody>
      </p:sp>
      <p:pic>
        <p:nvPicPr>
          <p:cNvPr id="16387" name="Picture 3" descr="C:\Users\Jan\Documents\pg-faise\Endbericht\image\flow\blockmica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3" y="1585264"/>
            <a:ext cx="2064450" cy="3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7115818" y="1563375"/>
            <a:ext cx="242375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Mikrocontroller (</a:t>
            </a:r>
            <a:r>
              <a:rPr lang="de-DE" sz="1400" b="1" dirty="0" err="1" smtClean="0"/>
              <a:t>Micaz</a:t>
            </a:r>
            <a:r>
              <a:rPr lang="de-DE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(Simulation)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29073" y="1468169"/>
            <a:ext cx="5191125" cy="4456373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90539" y="1371600"/>
            <a:ext cx="3462336" cy="4817269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Bsp. Konfiguration:</a:t>
            </a:r>
          </a:p>
          <a:p>
            <a:r>
              <a:rPr lang="de-DE" sz="1600" dirty="0" smtClean="0"/>
              <a:t>2 Eingangsrampen</a:t>
            </a:r>
          </a:p>
          <a:p>
            <a:r>
              <a:rPr lang="de-DE" sz="1600" dirty="0" smtClean="0"/>
              <a:t>3 Zwischenlagerrampen</a:t>
            </a:r>
          </a:p>
          <a:p>
            <a:r>
              <a:rPr lang="de-DE" sz="1600" dirty="0" smtClean="0"/>
              <a:t>2 Ausgangsrampen</a:t>
            </a:r>
          </a:p>
          <a:p>
            <a:r>
              <a:rPr lang="de-DE" sz="1600" dirty="0" smtClean="0"/>
              <a:t>2 </a:t>
            </a:r>
            <a:r>
              <a:rPr lang="de-DE" sz="1600" dirty="0" err="1" smtClean="0"/>
              <a:t>Volksbots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000" dirty="0" smtClean="0"/>
              <a:t>     </a:t>
            </a:r>
          </a:p>
          <a:p>
            <a:pPr marL="0" indent="0">
              <a:buNone/>
            </a:pPr>
            <a:r>
              <a:rPr lang="de-DE" sz="1800" b="1" dirty="0" smtClean="0"/>
              <a:t>Basiszustand: </a:t>
            </a:r>
            <a:r>
              <a:rPr lang="de-DE" sz="1800" dirty="0" smtClean="0"/>
              <a:t>System wartet auf Auftrag, </a:t>
            </a:r>
            <a:r>
              <a:rPr lang="de-DE" sz="1800" dirty="0" err="1" smtClean="0"/>
              <a:t>Volksbots</a:t>
            </a:r>
            <a:r>
              <a:rPr lang="de-DE" sz="1800" dirty="0" smtClean="0"/>
              <a:t> parken + laden</a:t>
            </a:r>
            <a:br>
              <a:rPr lang="de-DE" sz="1800" dirty="0" smtClean="0"/>
            </a:br>
            <a:r>
              <a:rPr lang="de-DE" sz="1000" dirty="0" smtClean="0"/>
              <a:t>  </a:t>
            </a:r>
          </a:p>
          <a:p>
            <a:pPr marL="0" indent="0">
              <a:buNone/>
            </a:pPr>
            <a:r>
              <a:rPr lang="de-DE" sz="1800" b="1" dirty="0" smtClean="0"/>
              <a:t>Ablauf: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Eingang verarbeitet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berechnet Energieaufwand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lädt Paket auf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Ausgang/ Ziel abgeladen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90" y="5155244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73" y="5155247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3850251" y="3380170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359934" y="3380173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931434" y="3380168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79" y="1788476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62" y="1788479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0" y="528503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1" y="4923050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93" y="4923049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957709" y="3877652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/>
          <p:cNvSpPr txBox="1"/>
          <p:nvPr/>
        </p:nvSpPr>
        <p:spPr>
          <a:xfrm>
            <a:off x="4029073" y="4561762"/>
            <a:ext cx="1033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accent2"/>
                </a:solidFill>
              </a:rPr>
              <a:t>P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3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763240" y="49216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947359" y="1097516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Ausgang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202" y="5910165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4124263" y="2721015"/>
            <a:ext cx="1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Zwischenlager</a:t>
            </a:r>
            <a:endParaRPr lang="de-DE" dirty="0"/>
          </a:p>
        </p:txBody>
      </p:sp>
      <p:cxnSp>
        <p:nvCxnSpPr>
          <p:cNvPr id="65" name="Gerade Verbindung mit Pfeil 64"/>
          <p:cNvCxnSpPr/>
          <p:nvPr/>
        </p:nvCxnSpPr>
        <p:spPr>
          <a:xfrm flipH="1" flipV="1">
            <a:off x="5848362" y="3916285"/>
            <a:ext cx="1019163" cy="4663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5476896" y="4833610"/>
            <a:ext cx="1470463" cy="5454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7236545" y="2652198"/>
            <a:ext cx="0" cy="13395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4100152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1" y="309034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3" y="306481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2" y="3439178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27" y="3787696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156072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2" y="190530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feld 84"/>
          <p:cNvSpPr txBox="1"/>
          <p:nvPr/>
        </p:nvSpPr>
        <p:spPr>
          <a:xfrm>
            <a:off x="7772336" y="3613753"/>
            <a:ext cx="1258518" cy="94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de-DE" sz="1200" dirty="0"/>
              <a:t>Rampe sucht Transportmittel (Auktion über </a:t>
            </a:r>
            <a:r>
              <a:rPr lang="de-DE" sz="1200" dirty="0" err="1"/>
              <a:t>Volksbot</a:t>
            </a:r>
            <a:r>
              <a:rPr lang="de-DE" sz="1200" dirty="0"/>
              <a:t>)</a:t>
            </a:r>
          </a:p>
        </p:txBody>
      </p:sp>
      <p:cxnSp>
        <p:nvCxnSpPr>
          <p:cNvPr id="89" name="Gerade Verbindung 88"/>
          <p:cNvCxnSpPr>
            <a:stCxn id="85" idx="2"/>
          </p:cNvCxnSpPr>
          <p:nvPr/>
        </p:nvCxnSpPr>
        <p:spPr>
          <a:xfrm flipH="1">
            <a:off x="7996168" y="4555549"/>
            <a:ext cx="405427" cy="3675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943100" y="539241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[JAD]</a:t>
            </a:r>
            <a:endParaRPr lang="de-DE" sz="800" dirty="0"/>
          </a:p>
        </p:txBody>
      </p:sp>
      <p:sp>
        <p:nvSpPr>
          <p:cNvPr id="9" name="Textfeld 8"/>
          <p:cNvSpPr txBox="1"/>
          <p:nvPr/>
        </p:nvSpPr>
        <p:spPr>
          <a:xfrm>
            <a:off x="7018274" y="5772150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[MIC]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280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7399337" cy="5143500"/>
          </a:xfrm>
        </p:spPr>
        <p:txBody>
          <a:bodyPr/>
          <a:lstStyle/>
          <a:p>
            <a:pPr lvl="0"/>
            <a:r>
              <a:rPr lang="de-DE" dirty="0"/>
              <a:t>Routing Agent</a:t>
            </a:r>
          </a:p>
          <a:p>
            <a:pPr lvl="1"/>
            <a:r>
              <a:rPr lang="de-DE" sz="1700" dirty="0"/>
              <a:t>findet Wege (Hops) durch das System</a:t>
            </a:r>
          </a:p>
          <a:p>
            <a:pPr lvl="1"/>
            <a:r>
              <a:rPr lang="de-DE" sz="1700" dirty="0"/>
              <a:t>führt Auktionen zwischen Eingangsrampe und Zwischenlagerrampen und Rampen und </a:t>
            </a:r>
            <a:r>
              <a:rPr lang="de-DE" sz="1700" dirty="0" err="1"/>
              <a:t>Volksbots</a:t>
            </a:r>
            <a:r>
              <a:rPr lang="de-DE" sz="1700" dirty="0"/>
              <a:t> durch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Plattform Agent</a:t>
            </a:r>
          </a:p>
          <a:p>
            <a:pPr lvl="1"/>
            <a:r>
              <a:rPr lang="de-DE" sz="1700" dirty="0"/>
              <a:t>Abhängig vom Modul (Rampe, </a:t>
            </a:r>
            <a:r>
              <a:rPr lang="de-DE" sz="1700" dirty="0" err="1"/>
              <a:t>Stetigförder</a:t>
            </a:r>
            <a:r>
              <a:rPr lang="de-DE" sz="1700" dirty="0"/>
              <a:t>, AGV)</a:t>
            </a:r>
          </a:p>
          <a:p>
            <a:pPr lvl="1"/>
            <a:r>
              <a:rPr lang="de-DE" sz="1700" dirty="0"/>
              <a:t>steuert </a:t>
            </a:r>
            <a:r>
              <a:rPr lang="de-DE" sz="1700" dirty="0" err="1"/>
              <a:t>Aktorik</a:t>
            </a:r>
            <a:r>
              <a:rPr lang="de-DE" sz="1700" dirty="0"/>
              <a:t> und Sensorik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Order Agent</a:t>
            </a:r>
          </a:p>
          <a:p>
            <a:pPr lvl="1"/>
            <a:r>
              <a:rPr lang="de-DE" sz="1600" dirty="0"/>
              <a:t>Verteilter Materialflussrechner</a:t>
            </a:r>
          </a:p>
          <a:p>
            <a:pPr lvl="1"/>
            <a:r>
              <a:rPr lang="de-DE" sz="1600" dirty="0"/>
              <a:t>Distribution von Aufträgen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Paket Agent</a:t>
            </a:r>
          </a:p>
          <a:p>
            <a:pPr lvl="1"/>
            <a:r>
              <a:rPr lang="de-DE" sz="1600" dirty="0"/>
              <a:t>repräsentiert physisches Paket</a:t>
            </a:r>
          </a:p>
          <a:p>
            <a:pPr lvl="1"/>
            <a:r>
              <a:rPr lang="de-DE" sz="1600" dirty="0"/>
              <a:t>kennt sein Ziel</a:t>
            </a:r>
          </a:p>
          <a:p>
            <a:endParaRPr lang="de-DE" dirty="0"/>
          </a:p>
        </p:txBody>
      </p:sp>
      <p:pic>
        <p:nvPicPr>
          <p:cNvPr id="16389" name="Picture 5" descr="http://www.adapttechit.com/uploads/2/7/7/9/27796063/7505215.jpg?4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6" y="1501774"/>
            <a:ext cx="1939924" cy="12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7497042" y="2421642"/>
            <a:ext cx="38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[RA]</a:t>
            </a:r>
            <a:endParaRPr lang="de-DE" sz="800" dirty="0"/>
          </a:p>
        </p:txBody>
      </p:sp>
      <p:pic>
        <p:nvPicPr>
          <p:cNvPr id="16391" name="Picture 7" descr="http://www.ratgeberzentrale.de/uploads/pics/Paket_Comicstil_Bild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75" y="5029201"/>
            <a:ext cx="1505819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5363442" y="5931357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[PA]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1407</Words>
  <Application>Microsoft Office PowerPoint</Application>
  <PresentationFormat>A4-Papier (210x297 mm)</PresentationFormat>
  <Paragraphs>645</Paragraphs>
  <Slides>45</Slides>
  <Notes>43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48" baseType="lpstr">
      <vt:lpstr>Benutzerdefiniertes Design</vt:lpstr>
      <vt:lpstr>Visio</vt:lpstr>
      <vt:lpstr>Acrobat Document</vt:lpstr>
      <vt:lpstr>PowerPoint-Präsentation</vt:lpstr>
      <vt:lpstr>Motivation</vt:lpstr>
      <vt:lpstr>Vision</vt:lpstr>
      <vt:lpstr>Ziel Projektgruppe FAISE</vt:lpstr>
      <vt:lpstr>Agenda</vt:lpstr>
      <vt:lpstr>Systembeschreibung - Komponenten</vt:lpstr>
      <vt:lpstr>Ablaufszenario (Simulation)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Technologieüberblick</vt:lpstr>
      <vt:lpstr>Interaktion der Komponenten </vt:lpstr>
      <vt:lpstr>Agententypen</vt:lpstr>
      <vt:lpstr>Herausforderungen / Schwierigkeiten</vt:lpstr>
      <vt:lpstr>Ausblick</vt:lpstr>
      <vt:lpstr>Live Demo der Simulation</vt:lpstr>
      <vt:lpstr>Demo Pathfinding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</vt:lpstr>
      <vt:lpstr>Herausforderung/ Ausblick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Quellen von Abbildungen</vt:lpstr>
      <vt:lpstr>PowerPoint-Präsentation</vt:lpstr>
      <vt:lpstr>Agenda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217</cp:revision>
  <cp:lastPrinted>2001-10-29T13:39:47Z</cp:lastPrinted>
  <dcterms:created xsi:type="dcterms:W3CDTF">2005-03-27T10:20:33Z</dcterms:created>
  <dcterms:modified xsi:type="dcterms:W3CDTF">2014-10-21T08:51:04Z</dcterms:modified>
</cp:coreProperties>
</file>